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5EB1-2109-6434-86B4-0DF6737B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0F55A-79C7-6EF5-4DA7-D5C7FF3EB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AA3CE-F312-1238-C29A-CB9D8E97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ADC9E-8FEB-6244-4D1B-29E46C92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87E7-D20B-B82C-88D8-FE7279C4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1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6D75-76F5-B509-9367-7A87E95B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A678B-669D-BDCE-0F7D-046287574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8CE35-2F6B-8579-806C-9504494D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E930-7023-C837-E290-C4DD50D7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092F-EBC3-EB09-CEBA-D078BE59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1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EFF70-5C98-0C3F-4A0F-B2A7C8B63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6AECA-0FC2-72AD-5BFB-D9301FD7B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9ECF-3A8A-DCE1-BF4E-9D609555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518D-CAF6-315E-2AC9-A567CF3D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54FE4-ABEC-A250-4313-E8704E6B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45C7-17F7-19AC-4C87-E45DF7E9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755A-600C-BE8E-8004-1D854DA63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E0B52-27F4-7981-37BE-D0A97718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6DAC-1C87-EF88-9CA1-B434BAEA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606F-3F1C-CE4B-F7E7-BF18534F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0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7B93-B67A-491B-ED3D-C4AB6669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A44C3-C822-E8FF-CFDF-2BBEC7CB0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1D03-D00A-4C36-1799-8D9E72AE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BEF57-BA57-422B-ECC3-9C8CF886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F65EB-E6F0-DF25-FBF8-7AEA75ED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A277-7DB9-1B3D-43C4-783E6AFB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0630E-0E9B-F490-C3C0-A45404FC7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07AA4-DC01-582D-88AC-2864685B0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B01CF-204D-985E-5D7C-3979F361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0D0FC-C4E3-D460-56C0-001B312C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9E24F-6E8F-D98E-52B9-AB152D30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8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BE08-CC37-6DD2-34FC-5B7BF151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84A0B-9DF9-CC2B-57B2-0A4FDA0AF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D1E0D-F0E6-3836-B207-D72CED966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C1695-AA93-3FA2-9600-A580C7368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802D3-99D6-F737-A32D-805CC032E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B622F-06C9-9566-709E-77E361BA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3E047-93D4-E924-1513-31CB4270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F8AE4-A699-0246-9155-D4660F6C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40EE-588F-6650-453D-E644F6C8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7BF03-63F2-94AF-D087-3AA09E20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CD312-FD83-1297-429B-4B1B8866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C2E59-A4C8-A2BB-5D65-9594FE53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6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D26EF-E007-220D-AD34-6B00E322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EABDE-36E3-3B0F-F355-19195F8F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CAD6-921B-2E22-CB38-E182FD41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9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9F64-187E-D1EE-4AB7-F7A8189B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E065-87F6-653F-18A4-96A76D30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38EED-00AB-9555-8624-3502A335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1B6C5-8F65-F75D-DADF-92C56C9C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2893D-6069-A037-E17C-273DA439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B3306-B0D9-A7A1-D7C1-99EF304B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0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BB43-91AC-3E4C-4349-AAB29D19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0DC1A-591C-7BCC-B153-CF3241622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3390C-AE3C-8391-465C-EC01C338A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AD43B-84C3-9FE1-3E9C-26D80EFF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3F1FC-9111-654D-1D3B-74385E75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B14EA-07F4-40F2-B81B-652532F7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A02B3-B78C-0229-4286-306CA97E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12F4E-FD85-A3F0-559F-4914CF41D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1AB4C-0193-5F83-2C89-60ECFD29D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2332B-52A2-4885-AF1B-1B28EBEFBB5B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3B371-EE30-462A-D435-75463AF37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B239-E50D-3EAA-1ADA-3F4B96BEE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31DB6-F857-4991-991A-E15B37C43D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1BBB-13F5-D0E6-B5D9-D72A2A7F8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Creative Tech Sector (including Visual Technology)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45D72-F6D1-1A02-BCDF-4B6A28AD3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Alison Fox – Harlow Council </a:t>
            </a:r>
          </a:p>
          <a:p>
            <a:r>
              <a:rPr lang="en-GB" dirty="0"/>
              <a:t>West Essex Tech Forum </a:t>
            </a:r>
          </a:p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May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4938B-9DF6-7B1D-E8CE-2A2FCD1EB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283"/>
            <a:ext cx="2416629" cy="2486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21F75F-A2A5-CC70-A531-95566F35E5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t="3323" r="-940"/>
          <a:stretch/>
        </p:blipFill>
        <p:spPr>
          <a:xfrm>
            <a:off x="10036629" y="0"/>
            <a:ext cx="2155371" cy="24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2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A3F80-2E9A-BDC6-3982-669F9FC1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841"/>
            <a:ext cx="12192000" cy="5295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B2EBB-CD61-40DD-B2D8-12546DFD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79"/>
          <a:stretch/>
        </p:blipFill>
        <p:spPr>
          <a:xfrm>
            <a:off x="899881" y="6353294"/>
            <a:ext cx="10528763" cy="504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79C6F-D520-E72A-F8A8-4DF2CB62C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97327" cy="1171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4EB831-CA60-4D81-EE20-905C9EF4CC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59" t="7816" b="5369"/>
          <a:stretch/>
        </p:blipFill>
        <p:spPr>
          <a:xfrm>
            <a:off x="7897327" y="134897"/>
            <a:ext cx="4143708" cy="10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1E1E0-476A-101B-7127-1AD4BC37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3400" dirty="0"/>
              <a:t>Harlow has a long history of visual technology 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A17F1D-3CE5-3D25-175C-2106D639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GB" sz="2200" dirty="0" err="1"/>
              <a:t>Cossor</a:t>
            </a:r>
            <a:r>
              <a:rPr lang="en-GB" sz="2200" dirty="0"/>
              <a:t> relocated to Harlow in 1958</a:t>
            </a:r>
          </a:p>
          <a:p>
            <a:r>
              <a:rPr lang="en-GB" sz="2200" dirty="0" err="1"/>
              <a:t>Corror</a:t>
            </a:r>
            <a:r>
              <a:rPr lang="en-GB" sz="2200" dirty="0"/>
              <a:t> made values and electronics for TVs </a:t>
            </a:r>
          </a:p>
          <a:p>
            <a:r>
              <a:rPr lang="en-GB" sz="2200" dirty="0"/>
              <a:t>Purchased by Raytheon in 1961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049B5-4413-4DEF-49D1-6271B97D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1" r="3904" b="1866"/>
          <a:stretch/>
        </p:blipFill>
        <p:spPr>
          <a:xfrm>
            <a:off x="4654296" y="1087598"/>
            <a:ext cx="6903720" cy="46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3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E5C7D-7966-D918-4FF8-236AA076953C}"/>
              </a:ext>
            </a:extLst>
          </p:cNvPr>
          <p:cNvSpPr txBox="1"/>
          <p:nvPr/>
        </p:nvSpPr>
        <p:spPr>
          <a:xfrm>
            <a:off x="384048" y="725185"/>
            <a:ext cx="5243866" cy="5697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600" dirty="0">
                <a:latin typeface="+mj-lt"/>
              </a:rPr>
              <a:t>Harlow - the birth place of Optical </a:t>
            </a:r>
            <a:r>
              <a:rPr lang="en-US" sz="7600" dirty="0" err="1">
                <a:latin typeface="+mj-lt"/>
              </a:rPr>
              <a:t>Fibre</a:t>
            </a:r>
            <a:r>
              <a:rPr lang="en-US" sz="76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dirty="0"/>
              <a:t> </a:t>
            </a:r>
            <a:r>
              <a:rPr lang="en-US" sz="5100" dirty="0"/>
              <a:t>invented at the </a:t>
            </a:r>
            <a:r>
              <a:rPr lang="en-US" sz="5100" b="1" dirty="0"/>
              <a:t>Standard Telecommunications Laboratories </a:t>
            </a:r>
            <a:r>
              <a:rPr lang="en-US" sz="5100" dirty="0"/>
              <a:t>(STC) on London Road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Patent dated 1966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Charles Kao and George </a:t>
            </a:r>
            <a:r>
              <a:rPr lang="en-US" sz="5100" dirty="0" err="1"/>
              <a:t>Hockham</a:t>
            </a:r>
            <a:r>
              <a:rPr lang="en-US" sz="51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Optical </a:t>
            </a:r>
            <a:r>
              <a:rPr lang="en-US" sz="5100" dirty="0" err="1"/>
              <a:t>Fibre</a:t>
            </a:r>
            <a:r>
              <a:rPr lang="en-US" sz="5100" dirty="0"/>
              <a:t>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The enabler for all digital technology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Means that the cost of communicating is no longer directly linked to distance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5E24A-6A7C-5ADF-558F-945F7474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69" r="8071" b="2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6C6DE-7F2A-4ADF-6275-521781FA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41" r="8514" b="-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67C0DB-72A1-F4FE-9FDF-BB4B2E02D5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57" r="-2" b="-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27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0FFBE-A0ED-BA62-C10E-10D3D302E99A}"/>
              </a:ext>
            </a:extLst>
          </p:cNvPr>
          <p:cNvSpPr txBox="1"/>
          <p:nvPr/>
        </p:nvSpPr>
        <p:spPr>
          <a:xfrm>
            <a:off x="217714" y="2438400"/>
            <a:ext cx="6574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Government’s Industrial Strategy Green Paper 2024 </a:t>
            </a:r>
          </a:p>
          <a:p>
            <a:r>
              <a:rPr lang="en-GB" sz="3200" dirty="0"/>
              <a:t>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Creative industries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Digital and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White Paper is due Summer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6F4A8-0258-7094-A5F0-84BFE44B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942"/>
            <a:ext cx="12192000" cy="1494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A3B533-760D-7F0B-DA6D-8D572D8C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803" y="2349031"/>
            <a:ext cx="4315427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4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A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A6F47-B5E0-732E-D58F-B2FBE8B35CBF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Within the Creative Sector there are many tech and digital aspects  </a:t>
            </a:r>
          </a:p>
        </p:txBody>
      </p:sp>
      <p:pic>
        <p:nvPicPr>
          <p:cNvPr id="3" name="Picture 2" descr="A list of marketing information&#10;&#10;AI-generated content may be incorrect.">
            <a:extLst>
              <a:ext uri="{FF2B5EF4-FFF2-40B4-BE49-F238E27FC236}">
                <a16:creationId xmlns:a16="http://schemas.microsoft.com/office/drawing/2014/main" id="{72E345CC-1BB4-BA6A-65EC-9C28133E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784375"/>
            <a:ext cx="7347537" cy="5290226"/>
          </a:xfrm>
          <a:prstGeom prst="rect">
            <a:avLst/>
          </a:prstGeom>
        </p:spPr>
      </p:pic>
      <p:sp>
        <p:nvSpPr>
          <p:cNvPr id="5" name="Star: 6 Points 4">
            <a:extLst>
              <a:ext uri="{FF2B5EF4-FFF2-40B4-BE49-F238E27FC236}">
                <a16:creationId xmlns:a16="http://schemas.microsoft.com/office/drawing/2014/main" id="{70150664-3FB0-191A-9E82-6A3E5DC01A53}"/>
              </a:ext>
            </a:extLst>
          </p:cNvPr>
          <p:cNvSpPr/>
          <p:nvPr/>
        </p:nvSpPr>
        <p:spPr>
          <a:xfrm>
            <a:off x="4014216" y="2770632"/>
            <a:ext cx="347472" cy="438912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E0619981-0696-6A14-EF28-770854FC4522}"/>
              </a:ext>
            </a:extLst>
          </p:cNvPr>
          <p:cNvSpPr/>
          <p:nvPr/>
        </p:nvSpPr>
        <p:spPr>
          <a:xfrm>
            <a:off x="4014216" y="4203160"/>
            <a:ext cx="347472" cy="438912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6E15EB70-C38E-2A69-D9ED-29D605F5F08B}"/>
              </a:ext>
            </a:extLst>
          </p:cNvPr>
          <p:cNvSpPr/>
          <p:nvPr/>
        </p:nvSpPr>
        <p:spPr>
          <a:xfrm>
            <a:off x="4014216" y="3264408"/>
            <a:ext cx="347472" cy="438912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EFFF0245-EC94-F714-1DE7-E2757A0D169B}"/>
              </a:ext>
            </a:extLst>
          </p:cNvPr>
          <p:cNvSpPr/>
          <p:nvPr/>
        </p:nvSpPr>
        <p:spPr>
          <a:xfrm>
            <a:off x="4014216" y="4756889"/>
            <a:ext cx="347472" cy="438912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17F45B9-5233-7DD9-DA41-1F36D31DA8E3}"/>
              </a:ext>
            </a:extLst>
          </p:cNvPr>
          <p:cNvSpPr/>
          <p:nvPr/>
        </p:nvSpPr>
        <p:spPr>
          <a:xfrm>
            <a:off x="4014216" y="5473642"/>
            <a:ext cx="347472" cy="438912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8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60037-51AA-622B-62BE-AE2E2B85B3F5}"/>
              </a:ext>
            </a:extLst>
          </p:cNvPr>
          <p:cNvSpPr txBox="1"/>
          <p:nvPr/>
        </p:nvSpPr>
        <p:spPr>
          <a:xfrm>
            <a:off x="630936" y="1408176"/>
            <a:ext cx="3429000" cy="4809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West Essex is a great location for Creative Tech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Thames Estuary Production Corridor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Film studios north of the M25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E6DCD-82DF-6871-C103-BA584D76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107" y="307899"/>
            <a:ext cx="6903720" cy="4021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9765EB-FE2E-1D7F-AFD9-DC8F2C6B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33" r="8196"/>
          <a:stretch/>
        </p:blipFill>
        <p:spPr>
          <a:xfrm>
            <a:off x="4175170" y="3429000"/>
            <a:ext cx="1872343" cy="2820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523339-659A-BF54-5924-86665845C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43" y="3902877"/>
            <a:ext cx="4388684" cy="27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0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DB169-2810-D95E-6223-958D19F5501E}"/>
              </a:ext>
            </a:extLst>
          </p:cNvPr>
          <p:cNvSpPr txBox="1"/>
          <p:nvPr/>
        </p:nvSpPr>
        <p:spPr>
          <a:xfrm>
            <a:off x="612648" y="433387"/>
            <a:ext cx="5032744" cy="336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But this is a changing environment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1E235F-4EEF-5528-B252-4D7853B8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40" y="201843"/>
            <a:ext cx="4885349" cy="15935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371B6-665D-DD2C-19C5-0C0C8F4535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1" r="2768"/>
          <a:stretch/>
        </p:blipFill>
        <p:spPr>
          <a:xfrm>
            <a:off x="5308057" y="1951913"/>
            <a:ext cx="6785314" cy="23747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013196-19B2-39D4-3665-29D823EEC9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2" t="6724" r="2893"/>
          <a:stretch/>
        </p:blipFill>
        <p:spPr>
          <a:xfrm>
            <a:off x="-15179" y="4532729"/>
            <a:ext cx="6167691" cy="2160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BDDE7-B48A-0C18-87BD-2C0EE3A9B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192" y="4575980"/>
            <a:ext cx="4874794" cy="12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8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81801-A531-B25D-1D5C-738F79DD1995}"/>
              </a:ext>
            </a:extLst>
          </p:cNvPr>
          <p:cNvSpPr txBox="1"/>
          <p:nvPr/>
        </p:nvSpPr>
        <p:spPr>
          <a:xfrm>
            <a:off x="774574" y="3520000"/>
            <a:ext cx="5046196" cy="17958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creative resilience: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through 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2BEC0A-0FCB-7256-8215-2B448B51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4" y="762152"/>
            <a:ext cx="2674440" cy="156009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9144EA-0F59-0D0D-02FF-80170C030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47" y="923610"/>
            <a:ext cx="3713447" cy="21630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F4E6E1-417F-6268-541C-EBCEF9ED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610" y="5517632"/>
            <a:ext cx="2837871" cy="1156432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B542ADC-F0CA-E2B8-5176-E6D1FFF16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770" y="3428999"/>
            <a:ext cx="2242183" cy="3265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6463D9-3E7C-102E-032E-89F6A53B4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5311" y="3026479"/>
            <a:ext cx="2931751" cy="2884464"/>
          </a:xfrm>
          <a:prstGeom prst="rect">
            <a:avLst/>
          </a:prstGeom>
        </p:spPr>
      </p:pic>
      <p:sp>
        <p:nvSpPr>
          <p:cNvPr id="37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7511D90-7394-BD3C-184D-86120A38EF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277"/>
          <a:stretch/>
        </p:blipFill>
        <p:spPr>
          <a:xfrm>
            <a:off x="715966" y="2254846"/>
            <a:ext cx="2799511" cy="7716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0B108-739D-6BFA-2FF6-EC504E98CD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6833" y="762152"/>
            <a:ext cx="2940877" cy="77596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01DF9F5-1299-7FB8-444A-1F74DBF59E1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277"/>
          <a:stretch/>
        </p:blipFill>
        <p:spPr>
          <a:xfrm>
            <a:off x="8547515" y="1515808"/>
            <a:ext cx="2799511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4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7406C2-52FF-67B0-EB5C-E5928D1C737E}"/>
              </a:ext>
            </a:extLst>
          </p:cNvPr>
          <p:cNvSpPr txBox="1"/>
          <p:nvPr/>
        </p:nvSpPr>
        <p:spPr>
          <a:xfrm>
            <a:off x="229197" y="4300085"/>
            <a:ext cx="6096000" cy="11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creative resilience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Business Support 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Funding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019FD-CD90-D565-8181-324A9014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10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A7A97-5379-5AEF-26AA-485B3088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587"/>
            <a:ext cx="12192000" cy="992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8AB3E-8BBC-2525-E788-D478A95D0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59" y="2618783"/>
            <a:ext cx="3842657" cy="581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4933B-212A-A64A-67D5-030904C2F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59" y="2371935"/>
            <a:ext cx="5119882" cy="2138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B3C914-8CC4-EF5F-D224-E9248BBE36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00"/>
          <a:stretch/>
        </p:blipFill>
        <p:spPr>
          <a:xfrm>
            <a:off x="6557591" y="4711974"/>
            <a:ext cx="5325218" cy="20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168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The Creative Tech Sector (including Visual Technology) </vt:lpstr>
      <vt:lpstr>Harlow has a long history of visual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Alison Fox</dc:creator>
  <cp:lastModifiedBy>Alison Fox</cp:lastModifiedBy>
  <cp:revision>15</cp:revision>
  <dcterms:created xsi:type="dcterms:W3CDTF">2025-04-17T13:13:11Z</dcterms:created>
  <dcterms:modified xsi:type="dcterms:W3CDTF">2025-05-07T11:05:06Z</dcterms:modified>
</cp:coreProperties>
</file>